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76" r:id="rId1"/>
  </p:sld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99"/>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1" autoAdjust="0"/>
    <p:restoredTop sz="94669" autoAdjust="0"/>
  </p:normalViewPr>
  <p:slideViewPr>
    <p:cSldViewPr>
      <p:cViewPr varScale="1">
        <p:scale>
          <a:sx n="104" d="100"/>
          <a:sy n="104" d="100"/>
        </p:scale>
        <p:origin x="-180" y="-9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FAC07D8F-B031-4128-A0AA-0088D6887CA3}" type="datetimeFigureOut">
              <a:rPr lang="en-US" smtClean="0"/>
              <a:pPr/>
              <a:t>4/6/2012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46A024-0D8D-4D96-8EC8-38A9993BA065}"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AC07D8F-B031-4128-A0AA-0088D6887CA3}" type="datetimeFigureOut">
              <a:rPr lang="en-US" smtClean="0"/>
              <a:pPr/>
              <a:t>4/6/2012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46A024-0D8D-4D96-8EC8-38A9993BA06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FAC07D8F-B031-4128-A0AA-0088D6887CA3}" type="datetimeFigureOut">
              <a:rPr lang="en-US" smtClean="0"/>
              <a:pPr/>
              <a:t>4/6/2012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46A024-0D8D-4D96-8EC8-38A9993BA065}" type="slidenum">
              <a:rPr lang="en-US" smtClean="0"/>
              <a:pPr/>
              <a:t>‹#›</a:t>
            </a:fld>
            <a:endParaRPr lang="en-US"/>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AC07D8F-B031-4128-A0AA-0088D6887CA3}" type="datetimeFigureOut">
              <a:rPr lang="en-US" smtClean="0"/>
              <a:pPr/>
              <a:t>4/6/2012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46A024-0D8D-4D96-8EC8-38A9993BA065}" type="slidenum">
              <a:rPr lang="en-US" smtClean="0"/>
              <a:pPr/>
              <a:t>‹#›</a:t>
            </a:fld>
            <a:endParaRPr lang="en-US"/>
          </a:p>
        </p:txBody>
      </p:sp>
      <p:sp>
        <p:nvSpPr>
          <p:cNvPr id="7" name="Title 6"/>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AC07D8F-B031-4128-A0AA-0088D6887CA3}" type="datetimeFigureOut">
              <a:rPr lang="en-US" smtClean="0"/>
              <a:pPr/>
              <a:t>4/6/2012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46A024-0D8D-4D96-8EC8-38A9993BA065}"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FAC07D8F-B031-4128-A0AA-0088D6887CA3}" type="datetimeFigureOut">
              <a:rPr lang="en-US" smtClean="0"/>
              <a:pPr/>
              <a:t>4/6/2012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846A024-0D8D-4D96-8EC8-38A9993BA065}" type="slidenum">
              <a:rPr lang="en-US" smtClean="0"/>
              <a:pPr/>
              <a:t>‹#›</a:t>
            </a:fld>
            <a:endParaRPr lang="en-US"/>
          </a:p>
        </p:txBody>
      </p:sp>
      <p:sp>
        <p:nvSpPr>
          <p:cNvPr id="9" name="Content Placeholder 8"/>
          <p:cNvSpPr>
            <a:spLocks noGrp="1"/>
          </p:cNvSpPr>
          <p:nvPr>
            <p:ph sz="quarter" idx="13"/>
          </p:nvPr>
        </p:nvSpPr>
        <p:spPr>
          <a:xfrm>
            <a:off x="676655"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FAC07D8F-B031-4128-A0AA-0088D6887CA3}" type="datetimeFigureOut">
              <a:rPr lang="en-US" smtClean="0"/>
              <a:pPr/>
              <a:t>4/6/2012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846A024-0D8D-4D96-8EC8-38A9993BA065}"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AC07D8F-B031-4128-A0AA-0088D6887CA3}" type="datetimeFigureOut">
              <a:rPr lang="en-US" smtClean="0"/>
              <a:pPr/>
              <a:t>4/6/2012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846A024-0D8D-4D96-8EC8-38A9993BA06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FAC07D8F-B031-4128-A0AA-0088D6887CA3}" type="datetimeFigureOut">
              <a:rPr lang="en-US" smtClean="0"/>
              <a:pPr/>
              <a:t>4/6/2012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846A024-0D8D-4D96-8EC8-38A9993BA06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FAC07D8F-B031-4128-A0AA-0088D6887CA3}" type="datetimeFigureOut">
              <a:rPr lang="en-US" smtClean="0"/>
              <a:pPr/>
              <a:t>4/6/2012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846A024-0D8D-4D96-8EC8-38A9993BA065}" type="slidenum">
              <a:rPr lang="en-US" smtClean="0"/>
              <a:pPr/>
              <a:t>‹#›</a:t>
            </a:fld>
            <a:endParaRPr lang="en-US"/>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AC07D8F-B031-4128-A0AA-0088D6887CA3}" type="datetimeFigureOut">
              <a:rPr lang="en-US" smtClean="0"/>
              <a:pPr/>
              <a:t>4/6/2012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846A024-0D8D-4D96-8EC8-38A9993BA065}" type="slidenum">
              <a:rPr lang="en-US" smtClean="0"/>
              <a:pPr/>
              <a:t>‹#›</a:t>
            </a:fld>
            <a:endParaRPr lang="en-US"/>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FAC07D8F-B031-4128-A0AA-0088D6887CA3}" type="datetimeFigureOut">
              <a:rPr lang="en-US" smtClean="0"/>
              <a:pPr/>
              <a:t>4/6/2012</a:t>
            </a:fld>
            <a:endParaRPr lang="en-US"/>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en-US"/>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9846A024-0D8D-4D96-8EC8-38A9993BA065}" type="slidenum">
              <a:rPr lang="en-US" smtClean="0"/>
              <a:pPr/>
              <a:t>‹#›</a:t>
            </a:fld>
            <a:endParaRPr lang="en-US"/>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lt1" tx1="dk1" bg2="lt2" tx2="dk2" accent1="accent1" accent2="accent2" accent3="accent3" accent4="accent4" accent5="accent5" accent6="accent6" hlink="hlink" folHlink="folHlink"/>
  <p:sldLayoutIdLst>
    <p:sldLayoutId id="2147483877" r:id="rId1"/>
    <p:sldLayoutId id="2147483878" r:id="rId2"/>
    <p:sldLayoutId id="2147483879" r:id="rId3"/>
    <p:sldLayoutId id="2147483880" r:id="rId4"/>
    <p:sldLayoutId id="2147483881" r:id="rId5"/>
    <p:sldLayoutId id="2147483882" r:id="rId6"/>
    <p:sldLayoutId id="2147483883" r:id="rId7"/>
    <p:sldLayoutId id="2147483884" r:id="rId8"/>
    <p:sldLayoutId id="2147483885" r:id="rId9"/>
    <p:sldLayoutId id="2147483886" r:id="rId10"/>
    <p:sldLayoutId id="2147483887"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14400" y="968830"/>
            <a:ext cx="7772400" cy="1545770"/>
          </a:xfrm>
        </p:spPr>
        <p:txBody>
          <a:bodyPr>
            <a:noAutofit/>
          </a:bodyPr>
          <a:lstStyle/>
          <a:p>
            <a:r>
              <a:rPr lang="en-US" sz="5400" dirty="0" smtClean="0">
                <a:solidFill>
                  <a:srgbClr val="FFC000"/>
                </a:solidFill>
              </a:rPr>
              <a:t>Intelligence Quotient</a:t>
            </a:r>
            <a:br>
              <a:rPr lang="en-US" sz="5400" dirty="0" smtClean="0">
                <a:solidFill>
                  <a:srgbClr val="FFC000"/>
                </a:solidFill>
              </a:rPr>
            </a:br>
            <a:r>
              <a:rPr lang="en-US" sz="5400" dirty="0" smtClean="0">
                <a:solidFill>
                  <a:srgbClr val="FFC000"/>
                </a:solidFill>
              </a:rPr>
              <a:t>(IQ)</a:t>
            </a:r>
            <a:endParaRPr lang="en-US" sz="5400" dirty="0">
              <a:solidFill>
                <a:srgbClr val="FFC000"/>
              </a:solidFill>
            </a:endParaRPr>
          </a:p>
        </p:txBody>
      </p:sp>
      <p:sp>
        <p:nvSpPr>
          <p:cNvPr id="3" name="Subtitle 2"/>
          <p:cNvSpPr>
            <a:spLocks noGrp="1"/>
          </p:cNvSpPr>
          <p:nvPr>
            <p:ph type="subTitle" idx="1"/>
          </p:nvPr>
        </p:nvSpPr>
        <p:spPr>
          <a:xfrm>
            <a:off x="1785852" y="3657600"/>
            <a:ext cx="6400800" cy="1473200"/>
          </a:xfrm>
        </p:spPr>
        <p:txBody>
          <a:bodyPr>
            <a:normAutofit/>
          </a:bodyPr>
          <a:lstStyle/>
          <a:p>
            <a:r>
              <a:rPr lang="en-US" sz="4800" i="1" dirty="0" smtClean="0">
                <a:solidFill>
                  <a:srgbClr val="00B050"/>
                </a:solidFill>
              </a:rPr>
              <a:t>Anit Tyagi &amp; </a:t>
            </a:r>
            <a:r>
              <a:rPr lang="en-US" sz="4800" i="1" dirty="0" err="1" smtClean="0">
                <a:solidFill>
                  <a:srgbClr val="00B050"/>
                </a:solidFill>
              </a:rPr>
              <a:t>Yizhe</a:t>
            </a:r>
            <a:r>
              <a:rPr lang="en-US" sz="4800" i="1" dirty="0" smtClean="0">
                <a:solidFill>
                  <a:srgbClr val="00B050"/>
                </a:solidFill>
              </a:rPr>
              <a:t> Yong</a:t>
            </a:r>
          </a:p>
          <a:p>
            <a:endParaRPr lang="en-US" sz="4800" i="1" dirty="0" smtClean="0">
              <a:solidFill>
                <a:srgbClr val="00B050"/>
              </a:solidFill>
            </a:endParaRPr>
          </a:p>
          <a:p>
            <a:endParaRPr lang="en-US" sz="4800" i="1" dirty="0">
              <a:solidFill>
                <a:srgbClr val="00B050"/>
              </a:solidFill>
            </a:endParaRPr>
          </a:p>
        </p:txBody>
      </p:sp>
    </p:spTree>
    <p:extLst>
      <p:ext uri="{BB962C8B-B14F-4D97-AF65-F5344CB8AC3E}">
        <p14:creationId xmlns:p14="http://schemas.microsoft.com/office/powerpoint/2010/main" xmlns="" val="30596682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14" presetClass="entr" presetSubtype="5" fill="hold"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randombar(vertical)">
                                      <p:cBhvr>
                                        <p:cTn id="15"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solidFill>
                  <a:srgbClr val="7030A0"/>
                </a:solidFill>
              </a:rPr>
              <a:t>What is IQ?</a:t>
            </a:r>
            <a:endParaRPr lang="en-US" dirty="0">
              <a:solidFill>
                <a:srgbClr val="7030A0"/>
              </a:solidFill>
            </a:endParaRPr>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486400" y="5145345"/>
            <a:ext cx="1219200" cy="136892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5" name="TextBox 4"/>
          <p:cNvSpPr txBox="1"/>
          <p:nvPr/>
        </p:nvSpPr>
        <p:spPr>
          <a:xfrm>
            <a:off x="838200" y="1600200"/>
            <a:ext cx="7924800" cy="3816429"/>
          </a:xfrm>
          <a:prstGeom prst="rect">
            <a:avLst/>
          </a:prstGeom>
          <a:noFill/>
        </p:spPr>
        <p:txBody>
          <a:bodyPr wrap="square" rtlCol="0">
            <a:spAutoFit/>
          </a:bodyPr>
          <a:lstStyle/>
          <a:p>
            <a:r>
              <a:rPr lang="en-US" sz="3000" dirty="0" smtClean="0">
                <a:solidFill>
                  <a:srgbClr val="0070C0"/>
                </a:solidFill>
              </a:rPr>
              <a:t>Intelligence quotient or “IQ” was created by Alfred </a:t>
            </a:r>
            <a:r>
              <a:rPr lang="en-US" sz="3000" dirty="0" err="1" smtClean="0">
                <a:solidFill>
                  <a:srgbClr val="0070C0"/>
                </a:solidFill>
              </a:rPr>
              <a:t>Binet</a:t>
            </a:r>
            <a:r>
              <a:rPr lang="en-US" sz="3000" dirty="0" smtClean="0">
                <a:solidFill>
                  <a:srgbClr val="0070C0"/>
                </a:solidFill>
              </a:rPr>
              <a:t> in 1908. IQ tests, shows your measure of intelligence and is always debatable. Your IQ is related to almost everything in your life. </a:t>
            </a:r>
            <a:r>
              <a:rPr lang="en-US" sz="3000" dirty="0">
                <a:solidFill>
                  <a:srgbClr val="0070C0"/>
                </a:solidFill>
              </a:rPr>
              <a:t>To clarify, your IQ doesn’t tell anything about your knowledge, but how you assess and use it.  </a:t>
            </a:r>
          </a:p>
          <a:p>
            <a:endParaRPr lang="en-US" sz="3200" dirty="0">
              <a:solidFill>
                <a:srgbClr val="003399"/>
              </a:solidFill>
            </a:endParaRPr>
          </a:p>
        </p:txBody>
      </p:sp>
    </p:spTree>
    <p:extLst>
      <p:ext uri="{BB962C8B-B14F-4D97-AF65-F5344CB8AC3E}">
        <p14:creationId xmlns:p14="http://schemas.microsoft.com/office/powerpoint/2010/main" xmlns="" val="90093064"/>
      </p:ext>
    </p:extLst>
  </p:cSld>
  <p:clrMapOvr>
    <a:masterClrMapping/>
  </p:clrMapOvr>
  <mc:AlternateContent xmlns:mc="http://schemas.openxmlformats.org/markup-compatibility/2006">
    <mc:Choice xmlns:p14="http://schemas.microsoft.com/office/powerpoint/2010/main" xmlns="" Requires="p14">
      <p:transition spd="slow" p14:dur="4000">
        <p14:vortex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8" fill="hold" nodeType="clickEffect">
                                  <p:stCondLst>
                                    <p:cond delay="0"/>
                                  </p:stCondLst>
                                  <p:childTnLst>
                                    <p:set>
                                      <p:cBhvr>
                                        <p:cTn id="11" dur="1" fill="hold">
                                          <p:stCondLst>
                                            <p:cond delay="0"/>
                                          </p:stCondLst>
                                        </p:cTn>
                                        <p:tgtEl>
                                          <p:spTgt spid="2050"/>
                                        </p:tgtEl>
                                        <p:attrNameLst>
                                          <p:attrName>style.visibility</p:attrName>
                                        </p:attrNameLst>
                                      </p:cBhvr>
                                      <p:to>
                                        <p:strVal val="visible"/>
                                      </p:to>
                                    </p:set>
                                    <p:animEffect transition="in" filter="wheel(8)">
                                      <p:cBhvr>
                                        <p:cTn id="12" dur="2000"/>
                                        <p:tgtEl>
                                          <p:spTgt spid="2050"/>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6" presetClass="emph" presetSubtype="0" fill="hold" nodeType="clickEffect">
                                  <p:stCondLst>
                                    <p:cond delay="0"/>
                                  </p:stCondLst>
                                  <p:childTnLst>
                                    <p:animScale>
                                      <p:cBhvr>
                                        <p:cTn id="20" dur="2000" fill="hold"/>
                                        <p:tgtEl>
                                          <p:spTgt spid="2050"/>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3000" dirty="0" smtClean="0">
                <a:solidFill>
                  <a:srgbClr val="0070C0"/>
                </a:solidFill>
              </a:rPr>
              <a:t>Studies have shown that overtime your IQ does not change drastically. That means you IQ can change by only about a small number every year. Once you have an IQ, you must stay with that number.</a:t>
            </a:r>
            <a:endParaRPr lang="en-US" sz="3000" dirty="0">
              <a:solidFill>
                <a:srgbClr val="0070C0"/>
              </a:solidFill>
            </a:endParaRPr>
          </a:p>
        </p:txBody>
      </p:sp>
      <p:sp>
        <p:nvSpPr>
          <p:cNvPr id="3" name="Title 2"/>
          <p:cNvSpPr>
            <a:spLocks noGrp="1"/>
          </p:cNvSpPr>
          <p:nvPr>
            <p:ph type="title"/>
          </p:nvPr>
        </p:nvSpPr>
        <p:spPr/>
        <p:txBody>
          <a:bodyPr/>
          <a:lstStyle/>
          <a:p>
            <a:r>
              <a:rPr lang="en-US" dirty="0" smtClean="0">
                <a:solidFill>
                  <a:srgbClr val="FF0000"/>
                </a:solidFill>
              </a:rPr>
              <a:t>IQ and Age</a:t>
            </a:r>
            <a:endParaRPr lang="en-US" dirty="0">
              <a:solidFill>
                <a:srgbClr val="FF0000"/>
              </a:solidFill>
            </a:endParaRPr>
          </a:p>
        </p:txBody>
      </p:sp>
    </p:spTree>
    <p:extLst>
      <p:ext uri="{BB962C8B-B14F-4D97-AF65-F5344CB8AC3E}">
        <p14:creationId xmlns:p14="http://schemas.microsoft.com/office/powerpoint/2010/main" xmlns="" val="1422524114"/>
      </p:ext>
    </p:extLst>
  </p:cSld>
  <p:clrMapOvr>
    <a:masterClrMapping/>
  </p:clrMapOvr>
  <mc:AlternateContent xmlns:mc="http://schemas.openxmlformats.org/markup-compatibility/2006">
    <mc:Choice xmlns:p14="http://schemas.microsoft.com/office/powerpoint/2010/main" xmlns="" Requires="p14">
      <p:transition spd="slow" p14:dur="3000">
        <p14:shre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circle(in)">
                                      <p:cBhvr>
                                        <p:cTn id="12" dur="20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72067" y="1752601"/>
            <a:ext cx="7408333" cy="3124200"/>
          </a:xfrm>
        </p:spPr>
        <p:txBody>
          <a:bodyPr>
            <a:noAutofit/>
          </a:bodyPr>
          <a:lstStyle/>
          <a:p>
            <a:r>
              <a:rPr lang="en-US" sz="3000" dirty="0" smtClean="0"/>
              <a:t>There are many things about your brain and body that can effect your IQ level. For example, the brain weight ratio to the body weight and size could effect it, as well as the shape of your frontal lobe. The amount of blood can also play a key role.</a:t>
            </a:r>
            <a:endParaRPr lang="en-US" sz="3000" dirty="0"/>
          </a:p>
        </p:txBody>
      </p:sp>
      <p:sp>
        <p:nvSpPr>
          <p:cNvPr id="3" name="Title 2"/>
          <p:cNvSpPr>
            <a:spLocks noGrp="1"/>
          </p:cNvSpPr>
          <p:nvPr>
            <p:ph type="title"/>
          </p:nvPr>
        </p:nvSpPr>
        <p:spPr/>
        <p:txBody>
          <a:bodyPr/>
          <a:lstStyle/>
          <a:p>
            <a:r>
              <a:rPr lang="en-US" dirty="0" smtClean="0">
                <a:solidFill>
                  <a:srgbClr val="FF0000"/>
                </a:solidFill>
              </a:rPr>
              <a:t>IQ and Brain Anatomy</a:t>
            </a:r>
            <a:endParaRPr lang="en-US" dirty="0">
              <a:solidFill>
                <a:srgbClr val="FF0000"/>
              </a:solidFill>
            </a:endParaRPr>
          </a:p>
        </p:txBody>
      </p:sp>
      <p:pic>
        <p:nvPicPr>
          <p:cNvPr id="1026" name="Picture 2" descr="http://healthenriched.net/wp-content/uploads/2011/07/brain-intro.gif"/>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429000" y="4800600"/>
            <a:ext cx="1828800" cy="146003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978835254"/>
      </p:ext>
    </p:extLst>
  </p:cSld>
  <p:clrMapOvr>
    <a:masterClrMapping/>
  </p:clrMapOvr>
  <mc:AlternateContent xmlns:mc="http://schemas.openxmlformats.org/markup-compatibility/2006">
    <mc:Choice xmlns:p14="http://schemas.microsoft.com/office/powerpoint/2010/main" xmlns="" Requires="p14">
      <p:transition spd="slow" p14:dur="1400">
        <p14:ripp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5" presetClass="exit" presetSubtype="0" fill="hold" nodeType="clickEffect">
                                  <p:stCondLst>
                                    <p:cond delay="0"/>
                                  </p:stCondLst>
                                  <p:childTnLst>
                                    <p:animEffect transition="out" filter="fade">
                                      <p:cBhvr>
                                        <p:cTn id="12" dur="2000"/>
                                        <p:tgtEl>
                                          <p:spTgt spid="1026"/>
                                        </p:tgtEl>
                                      </p:cBhvr>
                                    </p:animEffect>
                                    <p:anim calcmode="lin" valueType="num">
                                      <p:cBhvr>
                                        <p:cTn id="13" dur="2000"/>
                                        <p:tgtEl>
                                          <p:spTgt spid="1026"/>
                                        </p:tgtEl>
                                        <p:attrNameLst>
                                          <p:attrName>ppt_w</p:attrName>
                                        </p:attrNameLst>
                                      </p:cBhvr>
                                      <p:tavLst>
                                        <p:tav tm="0">
                                          <p:val>
                                            <p:strVal val="ppt_w"/>
                                          </p:val>
                                        </p:tav>
                                        <p:tav tm="5000">
                                          <p:val>
                                            <p:strVal val="0.92*ppt_w"/>
                                          </p:val>
                                        </p:tav>
                                        <p:tav tm="10000">
                                          <p:val>
                                            <p:strVal val="0.71*ppt_w"/>
                                          </p:val>
                                        </p:tav>
                                        <p:tav tm="15000">
                                          <p:val>
                                            <p:strVal val="0.38*ppt_w"/>
                                          </p:val>
                                        </p:tav>
                                        <p:tav tm="20000">
                                          <p:val>
                                            <p:fltVal val="0"/>
                                          </p:val>
                                        </p:tav>
                                        <p:tav tm="25000">
                                          <p:val>
                                            <p:strVal val="-0.38*ppt_w"/>
                                          </p:val>
                                        </p:tav>
                                        <p:tav tm="30000">
                                          <p:val>
                                            <p:strVal val="-0.71*ppt_w"/>
                                          </p:val>
                                        </p:tav>
                                        <p:tav tm="35000">
                                          <p:val>
                                            <p:strVal val="-0.92*ppt_w"/>
                                          </p:val>
                                        </p:tav>
                                        <p:tav tm="40000">
                                          <p:val>
                                            <p:strVal val="-ppt_w"/>
                                          </p:val>
                                        </p:tav>
                                        <p:tav tm="45000">
                                          <p:val>
                                            <p:strVal val="-0.92*ppt_w"/>
                                          </p:val>
                                        </p:tav>
                                        <p:tav tm="50000">
                                          <p:val>
                                            <p:strVal val="-0.71*ppt_w"/>
                                          </p:val>
                                        </p:tav>
                                        <p:tav tm="55000">
                                          <p:val>
                                            <p:strVal val="-0.38*ppt_w"/>
                                          </p:val>
                                        </p:tav>
                                        <p:tav tm="60000">
                                          <p:val>
                                            <p:fltVal val="0"/>
                                          </p:val>
                                        </p:tav>
                                        <p:tav tm="65000">
                                          <p:val>
                                            <p:strVal val="0.38*ppt_w"/>
                                          </p:val>
                                        </p:tav>
                                        <p:tav tm="70000">
                                          <p:val>
                                            <p:strVal val="0.71*ppt_w"/>
                                          </p:val>
                                        </p:tav>
                                        <p:tav tm="75000">
                                          <p:val>
                                            <p:strVal val="0.92*ppt_w"/>
                                          </p:val>
                                        </p:tav>
                                        <p:tav tm="80000">
                                          <p:val>
                                            <p:strVal val="ppt_w"/>
                                          </p:val>
                                        </p:tav>
                                        <p:tav tm="85000">
                                          <p:val>
                                            <p:strVal val="0.92*ppt_w"/>
                                          </p:val>
                                        </p:tav>
                                        <p:tav tm="90000">
                                          <p:val>
                                            <p:strVal val="0.71*ppt_w"/>
                                          </p:val>
                                        </p:tav>
                                        <p:tav tm="95000">
                                          <p:val>
                                            <p:strVal val="0.38*ppt_w"/>
                                          </p:val>
                                        </p:tav>
                                        <p:tav tm="100000">
                                          <p:val>
                                            <p:fltVal val="0"/>
                                          </p:val>
                                        </p:tav>
                                      </p:tavLst>
                                    </p:anim>
                                    <p:anim calcmode="lin" valueType="num">
                                      <p:cBhvr>
                                        <p:cTn id="14" dur="2000"/>
                                        <p:tgtEl>
                                          <p:spTgt spid="1026"/>
                                        </p:tgtEl>
                                        <p:attrNameLst>
                                          <p:attrName>ppt_h</p:attrName>
                                        </p:attrNameLst>
                                      </p:cBhvr>
                                      <p:tavLst>
                                        <p:tav tm="0">
                                          <p:val>
                                            <p:strVal val="ppt_h"/>
                                          </p:val>
                                        </p:tav>
                                        <p:tav tm="100000">
                                          <p:val>
                                            <p:strVal val="ppt_h"/>
                                          </p:val>
                                        </p:tav>
                                      </p:tavLst>
                                    </p:anim>
                                    <p:set>
                                      <p:cBhvr>
                                        <p:cTn id="15" dur="1" fill="hold">
                                          <p:stCondLst>
                                            <p:cond delay="1999"/>
                                          </p:stCondLst>
                                        </p:cTn>
                                        <p:tgtEl>
                                          <p:spTgt spid="102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3000" dirty="0" smtClean="0"/>
              <a:t>Many researchers have done some experiments to decide whether IQ has to do with income. They found out that IQ could help you get a job or do a job, and another study says that they help 1/6 for income.</a:t>
            </a:r>
            <a:endParaRPr lang="en-US" sz="3000" dirty="0"/>
          </a:p>
        </p:txBody>
      </p:sp>
      <p:sp>
        <p:nvSpPr>
          <p:cNvPr id="3" name="Title 2"/>
          <p:cNvSpPr>
            <a:spLocks noGrp="1"/>
          </p:cNvSpPr>
          <p:nvPr>
            <p:ph type="title"/>
          </p:nvPr>
        </p:nvSpPr>
        <p:spPr/>
        <p:txBody>
          <a:bodyPr/>
          <a:lstStyle/>
          <a:p>
            <a:r>
              <a:rPr lang="en-US" dirty="0" smtClean="0">
                <a:solidFill>
                  <a:srgbClr val="7030A0"/>
                </a:solidFill>
              </a:rPr>
              <a:t>Income and IQ</a:t>
            </a:r>
            <a:endParaRPr lang="en-US" dirty="0">
              <a:solidFill>
                <a:srgbClr val="7030A0"/>
              </a:solidFill>
            </a:endParaRPr>
          </a:p>
        </p:txBody>
      </p:sp>
      <p:pic>
        <p:nvPicPr>
          <p:cNvPr id="2050" name="Picture 2" descr="https://encrypted-tbn0.google.com/images?q=tbn:ANd9GcS_9VXUm52d3PsgWmdjxHCcwGSfRdAH2RCJXhGitVZNqQ-QRFeS4A"/>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553200" y="489857"/>
            <a:ext cx="1905000" cy="1426912"/>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398576131"/>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wipe(down)">
                                      <p:cBhvr>
                                        <p:cTn id="7" dur="580">
                                          <p:stCondLst>
                                            <p:cond delay="0"/>
                                          </p:stCondLst>
                                        </p:cTn>
                                        <p:tgtEl>
                                          <p:spTgt spid="2050"/>
                                        </p:tgtEl>
                                      </p:cBhvr>
                                    </p:animEffect>
                                    <p:anim calcmode="lin" valueType="num">
                                      <p:cBhvr>
                                        <p:cTn id="8" dur="1822" tmFilter="0,0; 0.14,0.36; 0.43,0.73; 0.71,0.91; 1.0,1.0">
                                          <p:stCondLst>
                                            <p:cond delay="0"/>
                                          </p:stCondLst>
                                        </p:cTn>
                                        <p:tgtEl>
                                          <p:spTgt spid="2050"/>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050"/>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050"/>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050"/>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050"/>
                                        </p:tgtEl>
                                        <p:attrNameLst>
                                          <p:attrName>ppt_y</p:attrName>
                                        </p:attrNameLst>
                                      </p:cBhvr>
                                      <p:tavLst>
                                        <p:tav tm="0" fmla="#ppt_y-sin(pi*$)/81">
                                          <p:val>
                                            <p:fltVal val="0"/>
                                          </p:val>
                                        </p:tav>
                                        <p:tav tm="100000">
                                          <p:val>
                                            <p:fltVal val="1"/>
                                          </p:val>
                                        </p:tav>
                                      </p:tavLst>
                                    </p:anim>
                                    <p:animScale>
                                      <p:cBhvr>
                                        <p:cTn id="13" dur="26">
                                          <p:stCondLst>
                                            <p:cond delay="650"/>
                                          </p:stCondLst>
                                        </p:cTn>
                                        <p:tgtEl>
                                          <p:spTgt spid="2050"/>
                                        </p:tgtEl>
                                      </p:cBhvr>
                                      <p:to x="100000" y="60000"/>
                                    </p:animScale>
                                    <p:animScale>
                                      <p:cBhvr>
                                        <p:cTn id="14" dur="166" decel="50000">
                                          <p:stCondLst>
                                            <p:cond delay="676"/>
                                          </p:stCondLst>
                                        </p:cTn>
                                        <p:tgtEl>
                                          <p:spTgt spid="2050"/>
                                        </p:tgtEl>
                                      </p:cBhvr>
                                      <p:to x="100000" y="100000"/>
                                    </p:animScale>
                                    <p:animScale>
                                      <p:cBhvr>
                                        <p:cTn id="15" dur="26">
                                          <p:stCondLst>
                                            <p:cond delay="1312"/>
                                          </p:stCondLst>
                                        </p:cTn>
                                        <p:tgtEl>
                                          <p:spTgt spid="2050"/>
                                        </p:tgtEl>
                                      </p:cBhvr>
                                      <p:to x="100000" y="80000"/>
                                    </p:animScale>
                                    <p:animScale>
                                      <p:cBhvr>
                                        <p:cTn id="16" dur="166" decel="50000">
                                          <p:stCondLst>
                                            <p:cond delay="1338"/>
                                          </p:stCondLst>
                                        </p:cTn>
                                        <p:tgtEl>
                                          <p:spTgt spid="2050"/>
                                        </p:tgtEl>
                                      </p:cBhvr>
                                      <p:to x="100000" y="100000"/>
                                    </p:animScale>
                                    <p:animScale>
                                      <p:cBhvr>
                                        <p:cTn id="17" dur="26">
                                          <p:stCondLst>
                                            <p:cond delay="1642"/>
                                          </p:stCondLst>
                                        </p:cTn>
                                        <p:tgtEl>
                                          <p:spTgt spid="2050"/>
                                        </p:tgtEl>
                                      </p:cBhvr>
                                      <p:to x="100000" y="90000"/>
                                    </p:animScale>
                                    <p:animScale>
                                      <p:cBhvr>
                                        <p:cTn id="18" dur="166" decel="50000">
                                          <p:stCondLst>
                                            <p:cond delay="1668"/>
                                          </p:stCondLst>
                                        </p:cTn>
                                        <p:tgtEl>
                                          <p:spTgt spid="2050"/>
                                        </p:tgtEl>
                                      </p:cBhvr>
                                      <p:to x="100000" y="100000"/>
                                    </p:animScale>
                                    <p:animScale>
                                      <p:cBhvr>
                                        <p:cTn id="19" dur="26">
                                          <p:stCondLst>
                                            <p:cond delay="1808"/>
                                          </p:stCondLst>
                                        </p:cTn>
                                        <p:tgtEl>
                                          <p:spTgt spid="2050"/>
                                        </p:tgtEl>
                                      </p:cBhvr>
                                      <p:to x="100000" y="95000"/>
                                    </p:animScale>
                                    <p:animScale>
                                      <p:cBhvr>
                                        <p:cTn id="20" dur="166" decel="50000">
                                          <p:stCondLst>
                                            <p:cond delay="1834"/>
                                          </p:stCondLst>
                                        </p:cTn>
                                        <p:tgtEl>
                                          <p:spTgt spid="2050"/>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3000" dirty="0" smtClean="0"/>
              <a:t>Surprisingly, the IQ of people could determine whether or not they have a good chance at being a criminal. Studies show that people with IQ numbers 70-90 have better chance of being a criminal than a person with a different IQ.</a:t>
            </a:r>
            <a:endParaRPr lang="en-US" sz="3000" dirty="0"/>
          </a:p>
        </p:txBody>
      </p:sp>
      <p:sp>
        <p:nvSpPr>
          <p:cNvPr id="3" name="Title 2"/>
          <p:cNvSpPr>
            <a:spLocks noGrp="1"/>
          </p:cNvSpPr>
          <p:nvPr>
            <p:ph type="title"/>
          </p:nvPr>
        </p:nvSpPr>
        <p:spPr/>
        <p:txBody>
          <a:bodyPr/>
          <a:lstStyle/>
          <a:p>
            <a:r>
              <a:rPr lang="en-US" dirty="0" smtClean="0"/>
              <a:t>Crime and IQ</a:t>
            </a:r>
            <a:endParaRPr lang="en-US" dirty="0"/>
          </a:p>
        </p:txBody>
      </p:sp>
    </p:spTree>
    <p:extLst>
      <p:ext uri="{BB962C8B-B14F-4D97-AF65-F5344CB8AC3E}">
        <p14:creationId xmlns:p14="http://schemas.microsoft.com/office/powerpoint/2010/main" xmlns="" val="120222741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2400" y="2675467"/>
            <a:ext cx="8458199" cy="3450696"/>
          </a:xfrm>
        </p:spPr>
        <p:txBody>
          <a:bodyPr>
            <a:normAutofit/>
          </a:bodyPr>
          <a:lstStyle/>
          <a:p>
            <a:r>
              <a:rPr lang="en-US" sz="3000" dirty="0" smtClean="0"/>
              <a:t>Many people get confused, but IQ does not tell how smart you are. IQ only focuses on one specific part of intelligence, but not the whole range. So, just because Albert Einstein was a genius, does not mean he has a great IQ.</a:t>
            </a:r>
          </a:p>
          <a:p>
            <a:endParaRPr lang="en-US" sz="3000" dirty="0"/>
          </a:p>
        </p:txBody>
      </p:sp>
      <p:sp>
        <p:nvSpPr>
          <p:cNvPr id="3" name="Title 2"/>
          <p:cNvSpPr>
            <a:spLocks noGrp="1"/>
          </p:cNvSpPr>
          <p:nvPr>
            <p:ph type="title"/>
          </p:nvPr>
        </p:nvSpPr>
        <p:spPr/>
        <p:txBody>
          <a:bodyPr/>
          <a:lstStyle/>
          <a:p>
            <a:r>
              <a:rPr lang="en-US" dirty="0" smtClean="0">
                <a:solidFill>
                  <a:srgbClr val="FFC000"/>
                </a:solidFill>
              </a:rPr>
              <a:t>IQ and Intelligence</a:t>
            </a:r>
            <a:endParaRPr lang="en-US" dirty="0">
              <a:solidFill>
                <a:srgbClr val="FFC000"/>
              </a:solidFill>
            </a:endParaRPr>
          </a:p>
        </p:txBody>
      </p:sp>
      <p:pic>
        <p:nvPicPr>
          <p:cNvPr id="3074" name="Picture 2" descr="http://www.myanmars.net/myanmar-history/albert-einstein.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086600" y="4572000"/>
            <a:ext cx="1752600" cy="2140153"/>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7589890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circle(in)">
                                      <p:cBhvr>
                                        <p:cTn id="7" dur="2000"/>
                                        <p:tgtEl>
                                          <p:spTgt spid="30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3600" dirty="0" smtClean="0"/>
              <a:t>Wikipedia: IQ</a:t>
            </a:r>
          </a:p>
          <a:p>
            <a:r>
              <a:rPr lang="en-US" sz="3600" dirty="0" smtClean="0"/>
              <a:t>E-How.com </a:t>
            </a:r>
          </a:p>
          <a:p>
            <a:r>
              <a:rPr lang="en-US" sz="3600" dirty="0" smtClean="0"/>
              <a:t>Health Line.com</a:t>
            </a:r>
          </a:p>
          <a:p>
            <a:endParaRPr lang="en-US" dirty="0"/>
          </a:p>
        </p:txBody>
      </p:sp>
      <p:sp>
        <p:nvSpPr>
          <p:cNvPr id="3" name="Title 2"/>
          <p:cNvSpPr>
            <a:spLocks noGrp="1"/>
          </p:cNvSpPr>
          <p:nvPr>
            <p:ph type="title"/>
          </p:nvPr>
        </p:nvSpPr>
        <p:spPr/>
        <p:txBody>
          <a:bodyPr/>
          <a:lstStyle/>
          <a:p>
            <a:r>
              <a:rPr lang="en-US" dirty="0" smtClean="0"/>
              <a:t>Bibliography</a:t>
            </a:r>
            <a:endParaRPr lang="en-US" dirty="0"/>
          </a:p>
        </p:txBody>
      </p:sp>
    </p:spTree>
    <p:extLst>
      <p:ext uri="{BB962C8B-B14F-4D97-AF65-F5344CB8AC3E}">
        <p14:creationId xmlns:p14="http://schemas.microsoft.com/office/powerpoint/2010/main" xmlns="" val="271378763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6000" dirty="0" smtClean="0"/>
              <a:t>We sure appreciated it.</a:t>
            </a:r>
            <a:endParaRPr lang="en-US" sz="6000" dirty="0"/>
          </a:p>
        </p:txBody>
      </p:sp>
      <p:sp>
        <p:nvSpPr>
          <p:cNvPr id="3" name="Title 2"/>
          <p:cNvSpPr>
            <a:spLocks noGrp="1"/>
          </p:cNvSpPr>
          <p:nvPr>
            <p:ph type="title"/>
          </p:nvPr>
        </p:nvSpPr>
        <p:spPr>
          <a:xfrm>
            <a:off x="457200" y="338328"/>
            <a:ext cx="8229600" cy="2023872"/>
          </a:xfrm>
        </p:spPr>
        <p:txBody>
          <a:bodyPr>
            <a:noAutofit/>
          </a:bodyPr>
          <a:lstStyle/>
          <a:p>
            <a:r>
              <a:rPr lang="en-US" sz="6600" dirty="0" smtClean="0">
                <a:solidFill>
                  <a:srgbClr val="002060"/>
                </a:solidFill>
              </a:rPr>
              <a:t>Thank You for </a:t>
            </a:r>
            <a:r>
              <a:rPr lang="en-US" sz="6600" dirty="0">
                <a:solidFill>
                  <a:srgbClr val="002060"/>
                </a:solidFill>
              </a:rPr>
              <a:t>Y</a:t>
            </a:r>
            <a:r>
              <a:rPr lang="en-US" sz="6600" dirty="0" smtClean="0">
                <a:solidFill>
                  <a:srgbClr val="002060"/>
                </a:solidFill>
              </a:rPr>
              <a:t>our Time</a:t>
            </a:r>
            <a:endParaRPr lang="en-US" sz="6600" dirty="0">
              <a:solidFill>
                <a:srgbClr val="002060"/>
              </a:solidFill>
            </a:endParaRPr>
          </a:p>
        </p:txBody>
      </p:sp>
    </p:spTree>
    <p:extLst>
      <p:ext uri="{BB962C8B-B14F-4D97-AF65-F5344CB8AC3E}">
        <p14:creationId xmlns:p14="http://schemas.microsoft.com/office/powerpoint/2010/main" xmlns="" val="8714098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mph" presetSubtype="0" fill="hold" grpId="0" nodeType="click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3"/>
                                        </p:tgtEl>
                                        <p:attrNameLst>
                                          <p:attrName>ppt_x</p:attrName>
                                          <p:attrName>ppt_y</p:attrName>
                                        </p:attrNameLst>
                                      </p:cBhvr>
                                    </p:animMotion>
                                    <p:animRot by="1500000">
                                      <p:cBhvr>
                                        <p:cTn id="7" dur="125" fill="hold">
                                          <p:stCondLst>
                                            <p:cond delay="0"/>
                                          </p:stCondLst>
                                        </p:cTn>
                                        <p:tgtEl>
                                          <p:spTgt spid="3"/>
                                        </p:tgtEl>
                                        <p:attrNameLst>
                                          <p:attrName>r</p:attrName>
                                        </p:attrNameLst>
                                      </p:cBhvr>
                                    </p:animRot>
                                    <p:animRot by="-1500000">
                                      <p:cBhvr>
                                        <p:cTn id="8" dur="125" fill="hold">
                                          <p:stCondLst>
                                            <p:cond delay="125"/>
                                          </p:stCondLst>
                                        </p:cTn>
                                        <p:tgtEl>
                                          <p:spTgt spid="3"/>
                                        </p:tgtEl>
                                        <p:attrNameLst>
                                          <p:attrName>r</p:attrName>
                                        </p:attrNameLst>
                                      </p:cBhvr>
                                    </p:animRot>
                                    <p:animRot by="-1500000">
                                      <p:cBhvr>
                                        <p:cTn id="9" dur="125" fill="hold">
                                          <p:stCondLst>
                                            <p:cond delay="250"/>
                                          </p:stCondLst>
                                        </p:cTn>
                                        <p:tgtEl>
                                          <p:spTgt spid="3"/>
                                        </p:tgtEl>
                                        <p:attrNameLst>
                                          <p:attrName>r</p:attrName>
                                        </p:attrNameLst>
                                      </p:cBhvr>
                                    </p:animRot>
                                    <p:animRot by="1500000">
                                      <p:cBhvr>
                                        <p:cTn id="10" dur="125" fill="hold">
                                          <p:stCondLst>
                                            <p:cond delay="375"/>
                                          </p:stCondLst>
                                        </p:cTn>
                                        <p:tgtEl>
                                          <p:spTgt spid="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aveform">
  <a:themeElements>
    <a:clrScheme name="Waveform">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Waveform">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aveform">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253</TotalTime>
  <Words>333</Words>
  <Application>Microsoft Office PowerPoint</Application>
  <PresentationFormat>On-screen Show (4:3)</PresentationFormat>
  <Paragraphs>20</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Waveform</vt:lpstr>
      <vt:lpstr>Intelligence Quotient (IQ)</vt:lpstr>
      <vt:lpstr>What is IQ?</vt:lpstr>
      <vt:lpstr>IQ and Age</vt:lpstr>
      <vt:lpstr>IQ and Brain Anatomy</vt:lpstr>
      <vt:lpstr>Income and IQ</vt:lpstr>
      <vt:lpstr>Crime and IQ</vt:lpstr>
      <vt:lpstr>IQ and Intelligence</vt:lpstr>
      <vt:lpstr>Bibliography</vt:lpstr>
      <vt:lpstr>Thank You for Your Time</vt:lpstr>
    </vt:vector>
  </TitlesOfParts>
  <Company>Hewlett-Packard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Intelligence Quotient (IQ)</dc:title>
  <dc:creator>alpana</dc:creator>
  <cp:lastModifiedBy> </cp:lastModifiedBy>
  <cp:revision>27</cp:revision>
  <dcterms:created xsi:type="dcterms:W3CDTF">2012-03-10T17:18:52Z</dcterms:created>
  <dcterms:modified xsi:type="dcterms:W3CDTF">2012-04-06T13:38:38Z</dcterms:modified>
</cp:coreProperties>
</file>